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6"/>
  </p:notesMasterIdLst>
  <p:sldIdLst>
    <p:sldId id="486" r:id="rId2"/>
    <p:sldId id="473" r:id="rId3"/>
    <p:sldId id="428" r:id="rId4"/>
    <p:sldId id="533" r:id="rId5"/>
    <p:sldId id="534" r:id="rId6"/>
    <p:sldId id="503" r:id="rId7"/>
    <p:sldId id="538" r:id="rId8"/>
    <p:sldId id="279" r:id="rId9"/>
    <p:sldId id="504" r:id="rId10"/>
    <p:sldId id="506" r:id="rId11"/>
    <p:sldId id="508" r:id="rId12"/>
    <p:sldId id="490" r:id="rId13"/>
    <p:sldId id="509" r:id="rId14"/>
    <p:sldId id="535" r:id="rId15"/>
    <p:sldId id="536" r:id="rId16"/>
    <p:sldId id="543" r:id="rId17"/>
    <p:sldId id="454" r:id="rId18"/>
    <p:sldId id="540" r:id="rId19"/>
    <p:sldId id="530" r:id="rId20"/>
    <p:sldId id="549" r:id="rId21"/>
    <p:sldId id="492" r:id="rId22"/>
    <p:sldId id="544" r:id="rId23"/>
    <p:sldId id="545" r:id="rId24"/>
    <p:sldId id="546" r:id="rId25"/>
    <p:sldId id="547" r:id="rId26"/>
    <p:sldId id="548" r:id="rId27"/>
    <p:sldId id="537" r:id="rId28"/>
    <p:sldId id="330" r:id="rId29"/>
    <p:sldId id="493" r:id="rId30"/>
    <p:sldId id="539" r:id="rId31"/>
    <p:sldId id="541" r:id="rId32"/>
    <p:sldId id="542" r:id="rId33"/>
    <p:sldId id="323" r:id="rId34"/>
    <p:sldId id="47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92278" autoAdjust="0"/>
  </p:normalViewPr>
  <p:slideViewPr>
    <p:cSldViewPr>
      <p:cViewPr>
        <p:scale>
          <a:sx n="40" d="100"/>
          <a:sy n="40" d="100"/>
        </p:scale>
        <p:origin x="-2232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9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4FC9-84B8-4FFE-98FB-07BEAAE05325}" type="datetimeFigureOut">
              <a:rPr lang="en-US" smtClean="0"/>
              <a:pPr/>
              <a:t>8/22/2016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AEFC2-5737-4376-B763-79BDAA67E2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5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AEFC2-5737-4376-B763-79BDAA67E27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58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AEFC2-5737-4376-B763-79BDAA67E27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42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Agenda:</a:t>
            </a:r>
          </a:p>
          <a:p>
            <a:endParaRPr lang="en-US" dirty="0" smtClean="0"/>
          </a:p>
          <a:p>
            <a:r>
              <a:rPr lang="en-US" dirty="0" smtClean="0"/>
              <a:t>Video – First Flight</a:t>
            </a:r>
          </a:p>
          <a:p>
            <a:endParaRPr lang="en-US" dirty="0" smtClean="0"/>
          </a:p>
          <a:p>
            <a:r>
              <a:rPr lang="en-US" dirty="0" smtClean="0"/>
              <a:t>Airbus Perlan Mission II – Overview </a:t>
            </a:r>
          </a:p>
          <a:p>
            <a:pPr lvl="1"/>
            <a:r>
              <a:rPr lang="en-US" dirty="0" smtClean="0"/>
              <a:t>Ed Warnock, CEO, The Perlan Project</a:t>
            </a:r>
          </a:p>
          <a:p>
            <a:endParaRPr lang="en-US" dirty="0" smtClean="0"/>
          </a:p>
          <a:p>
            <a:r>
              <a:rPr lang="en-US" dirty="0" smtClean="0"/>
              <a:t>Surfing the Sky</a:t>
            </a:r>
          </a:p>
          <a:p>
            <a:pPr lvl="1"/>
            <a:r>
              <a:rPr lang="en-US" dirty="0" smtClean="0"/>
              <a:t>Jim Payne, Chief Pilot</a:t>
            </a:r>
          </a:p>
          <a:p>
            <a:endParaRPr lang="en-US" dirty="0" smtClean="0"/>
          </a:p>
          <a:p>
            <a:r>
              <a:rPr lang="en-US" dirty="0" smtClean="0"/>
              <a:t>The Aircraft</a:t>
            </a:r>
          </a:p>
          <a:p>
            <a:pPr lvl="1"/>
            <a:r>
              <a:rPr lang="en-US" dirty="0" smtClean="0"/>
              <a:t>Morgan </a:t>
            </a:r>
            <a:r>
              <a:rPr lang="en-US" dirty="0" err="1" smtClean="0"/>
              <a:t>Sandercock</a:t>
            </a:r>
            <a:r>
              <a:rPr lang="en-US" dirty="0" smtClean="0"/>
              <a:t>, Pilot &amp; Project Manager</a:t>
            </a:r>
          </a:p>
          <a:p>
            <a:endParaRPr lang="en-US" dirty="0" smtClean="0"/>
          </a:p>
          <a:p>
            <a:r>
              <a:rPr lang="en-US" dirty="0" smtClean="0"/>
              <a:t>The Future of Aviation &amp; Perlan 2</a:t>
            </a:r>
          </a:p>
          <a:p>
            <a:pPr lvl="1"/>
            <a:r>
              <a:rPr lang="en-US" dirty="0" smtClean="0"/>
              <a:t>Ken McKenzie, EVP, Airbus </a:t>
            </a:r>
          </a:p>
          <a:p>
            <a:r>
              <a:rPr lang="en-US" dirty="0" smtClean="0"/>
              <a:t>Q&amp;A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AEFC2-5737-4376-B763-79BDAA67E27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7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Agenda:</a:t>
            </a:r>
          </a:p>
          <a:p>
            <a:endParaRPr lang="en-US" dirty="0" smtClean="0"/>
          </a:p>
          <a:p>
            <a:r>
              <a:rPr lang="en-US" dirty="0" smtClean="0"/>
              <a:t>Video – First Flight</a:t>
            </a:r>
          </a:p>
          <a:p>
            <a:endParaRPr lang="en-US" dirty="0" smtClean="0"/>
          </a:p>
          <a:p>
            <a:r>
              <a:rPr lang="en-US" dirty="0" smtClean="0"/>
              <a:t>Airbus Perlan Mission II – Overview </a:t>
            </a:r>
          </a:p>
          <a:p>
            <a:pPr lvl="1"/>
            <a:r>
              <a:rPr lang="en-US" dirty="0" smtClean="0"/>
              <a:t>Ed Warnock, CEO, The Perlan Project</a:t>
            </a:r>
          </a:p>
          <a:p>
            <a:endParaRPr lang="en-US" dirty="0" smtClean="0"/>
          </a:p>
          <a:p>
            <a:r>
              <a:rPr lang="en-US" dirty="0" smtClean="0"/>
              <a:t>Surfing the Sky</a:t>
            </a:r>
          </a:p>
          <a:p>
            <a:pPr lvl="1"/>
            <a:r>
              <a:rPr lang="en-US" dirty="0" smtClean="0"/>
              <a:t>Jim Payne, Chief Pilot</a:t>
            </a:r>
          </a:p>
          <a:p>
            <a:endParaRPr lang="en-US" dirty="0" smtClean="0"/>
          </a:p>
          <a:p>
            <a:r>
              <a:rPr lang="en-US" dirty="0" smtClean="0"/>
              <a:t>The Aircraft</a:t>
            </a:r>
          </a:p>
          <a:p>
            <a:pPr lvl="1"/>
            <a:r>
              <a:rPr lang="en-US" dirty="0" smtClean="0"/>
              <a:t>Morgan </a:t>
            </a:r>
            <a:r>
              <a:rPr lang="en-US" dirty="0" err="1" smtClean="0"/>
              <a:t>Sandercock</a:t>
            </a:r>
            <a:r>
              <a:rPr lang="en-US" dirty="0" smtClean="0"/>
              <a:t>, Pilot &amp; Project Manager</a:t>
            </a:r>
          </a:p>
          <a:p>
            <a:endParaRPr lang="en-US" dirty="0" smtClean="0"/>
          </a:p>
          <a:p>
            <a:r>
              <a:rPr lang="en-US" dirty="0" smtClean="0"/>
              <a:t>The Future of Aviation &amp; Perlan 2</a:t>
            </a:r>
          </a:p>
          <a:p>
            <a:pPr lvl="1"/>
            <a:r>
              <a:rPr lang="en-US" dirty="0" smtClean="0"/>
              <a:t>Ken McKenzie, EVP, Airbus </a:t>
            </a:r>
          </a:p>
          <a:p>
            <a:r>
              <a:rPr lang="en-US" dirty="0" smtClean="0"/>
              <a:t>Q&amp;A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AEFC2-5737-4376-B763-79BDAA67E27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78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04DEC4-FAF4-C945-97F4-BCCA5EA13D49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r>
              <a:rPr lang="en-US" baseline="0" dirty="0" smtClean="0"/>
              <a:t> of weather patterns.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82DDC-CAD4-45FA-B8EC-8FDE49B4346F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0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𝑅𝑒=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𝜌𝑉𝑥/𝜇</a:t>
                </a:r>
                <a:r>
                  <a:rPr lang="en-US" dirty="0" smtClean="0"/>
                  <a:t>  is ratio</a:t>
                </a:r>
                <a:r>
                  <a:rPr lang="en-US" baseline="0" dirty="0" smtClean="0"/>
                  <a:t> of inertial forces </a:t>
                </a:r>
                <a:r>
                  <a:rPr lang="en-US" baseline="0" smtClean="0"/>
                  <a:t>to viscous forces</a:t>
                </a:r>
                <a:endParaRPr lang="en-US" dirty="0" smtClean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82DDC-CAD4-45FA-B8EC-8FDE49B4346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85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</a:t>
            </a:r>
            <a:r>
              <a:rPr lang="en-US" baseline="0" dirty="0"/>
              <a:t> 3g and 5g load tests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82DDC-CAD4-45FA-B8EC-8FDE49B4346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5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</a:t>
            </a:r>
            <a:r>
              <a:rPr lang="en-US" baseline="0" dirty="0"/>
              <a:t> 3g and 5g load tests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82DDC-CAD4-45FA-B8EC-8FDE49B4346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05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82DDC-CAD4-45FA-B8EC-8FDE49B4346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1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0" y="0"/>
            <a:ext cx="9143999" cy="54864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Gray">
          <a:xfrm>
            <a:off x="304800" y="5791200"/>
            <a:ext cx="6553200" cy="758952"/>
          </a:xfrm>
          <a:effectLst>
            <a:outerShdw blurRad="50800" dist="38100" dir="7800000" algn="ctr" rotWithShape="0">
              <a:schemeClr val="bg1"/>
            </a:outerShdw>
          </a:effectLst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0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0"/>
            <a:ext cx="8077200" cy="890016"/>
          </a:xfrm>
        </p:spPr>
        <p:txBody>
          <a:bodyPr lIns="118872" tIns="0" rIns="45720" bIns="0" anchor="b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48640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Clr>
                <a:srgbClr val="E2721E"/>
              </a:buClr>
              <a:buSzPct val="100000"/>
              <a:defRPr sz="2800" b="0" baseline="0"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2800" baseline="0">
                <a:latin typeface="Arial" panose="020B0604020202020204" pitchFamily="34" charset="0"/>
              </a:defRPr>
            </a:lvl2pPr>
            <a:lvl3pPr>
              <a:buClr>
                <a:schemeClr val="bg1"/>
              </a:buClr>
              <a:defRPr sz="2400" baseline="0">
                <a:latin typeface="Arial" panose="020B0604020202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2000" baseline="0">
                <a:latin typeface="Arial" panose="020B0604020202020204" pitchFamily="34" charset="0"/>
              </a:defRPr>
            </a:lvl4pPr>
            <a:lvl5pPr>
              <a:buClr>
                <a:schemeClr val="accent5"/>
              </a:buClr>
              <a:defRPr sz="2000" baseline="0">
                <a:latin typeface="Arial" panose="020B060402020202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6781800" cy="1252728"/>
          </a:xfrm>
          <a:ln>
            <a:noFill/>
          </a:ln>
        </p:spPr>
        <p:txBody>
          <a:bodyPr>
            <a:normAutofit/>
          </a:bodyPr>
          <a:lstStyle>
            <a:lvl1pPr>
              <a:defRPr sz="32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pic>
        <p:nvPicPr>
          <p:cNvPr id="10" name="Picture 9" descr="PerlanMission2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2708" y="304800"/>
            <a:ext cx="2232692" cy="10419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3200" b="1" cap="none" baseline="0">
                <a:solidFill>
                  <a:schemeClr val="accent5"/>
                </a:solidFill>
                <a:latin typeface="Arial" panose="020B06040202020202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 baseline="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381000" y="152400"/>
            <a:ext cx="8229600" cy="1251062"/>
          </a:xfrm>
        </p:spPr>
        <p:txBody>
          <a:bodyPr>
            <a:normAutofit/>
          </a:bodyPr>
          <a:lstStyle>
            <a:lvl1pPr>
              <a:defRPr sz="32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286000"/>
            <a:ext cx="7772400" cy="41148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C7DFEE0-574C-424D-8C67-6E166EBFA188}" type="datetime1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A6C4200-179D-4D10-8FC0-739D5E8BEAA3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hidden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38022BC-DA25-495F-AE44-4B6B1AAFC02C}" type="datetimeFigureOut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A1F4526-8750-4375-B67C-44031A1877C4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26" r:id="rId14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 baseline="0">
          <a:solidFill>
            <a:schemeClr val="accent5"/>
          </a:solidFill>
          <a:effectLst/>
          <a:latin typeface="Arial" panose="020B0604020202020204" pitchFamily="34" charset="0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5"/>
        </a:buClr>
        <a:buSzPct val="80000"/>
        <a:buFont typeface="Wingdings 2"/>
        <a:buChar char=""/>
        <a:defRPr kumimoji="0"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31520" indent="-274320" algn="l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/>
        <a:buChar char=""/>
        <a:defRPr kumimoji="0" sz="28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bg1"/>
        </a:buClr>
        <a:buFont typeface="Arial"/>
        <a:buChar char="▪"/>
        <a:defRPr kumimoji="0" sz="24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Arial"/>
        <a:buChar char="▪"/>
        <a:defRPr kumimoji="0" sz="20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baseline="0" smtClean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KE_RES_AE_step1-A_20140211_NJ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4763"/>
            <a:ext cx="9144000" cy="45720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Argentina 2016</a:t>
            </a:r>
            <a:endParaRPr lang="en-US" dirty="0"/>
          </a:p>
        </p:txBody>
      </p:sp>
      <p:pic>
        <p:nvPicPr>
          <p:cNvPr id="5" name="Picture 4" descr="Airbus Group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5867400"/>
            <a:ext cx="1981199" cy="655150"/>
          </a:xfrm>
          <a:prstGeom prst="rect">
            <a:avLst/>
          </a:prstGeom>
        </p:spPr>
      </p:pic>
      <p:pic>
        <p:nvPicPr>
          <p:cNvPr id="6" name="Picture 5" descr="PerlanMission2_RGB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22714" y="304800"/>
            <a:ext cx="5040086" cy="23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304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Welcome &amp; Introductions</a:t>
            </a:r>
          </a:p>
          <a:p>
            <a:pPr lvl="1"/>
            <a:r>
              <a:rPr lang="en-US" dirty="0" err="1" smtClean="0"/>
              <a:t>Lindsy</a:t>
            </a:r>
            <a:r>
              <a:rPr lang="en-US" dirty="0" smtClean="0"/>
              <a:t> Caballero, Airbus</a:t>
            </a:r>
          </a:p>
          <a:p>
            <a:r>
              <a:rPr lang="en-US" dirty="0" smtClean="0"/>
              <a:t>Video – First Flight</a:t>
            </a:r>
          </a:p>
          <a:p>
            <a:r>
              <a:rPr lang="en-US" dirty="0" smtClean="0"/>
              <a:t>Airbus Perlan Mission II – Overview </a:t>
            </a:r>
          </a:p>
          <a:p>
            <a:pPr lvl="1"/>
            <a:r>
              <a:rPr lang="en-US" dirty="0" smtClean="0"/>
              <a:t>Ed Warnock, CEO, The Perlan Project</a:t>
            </a:r>
          </a:p>
          <a:p>
            <a:r>
              <a:rPr lang="en-US" dirty="0" smtClean="0"/>
              <a:t>Surfing the Sky</a:t>
            </a:r>
          </a:p>
          <a:p>
            <a:pPr lvl="1"/>
            <a:r>
              <a:rPr lang="en-US" dirty="0" smtClean="0"/>
              <a:t>Jim Payne, Chief Pilot</a:t>
            </a:r>
          </a:p>
          <a:p>
            <a:r>
              <a:rPr lang="en-US" dirty="0" smtClean="0"/>
              <a:t>Perlan 2 - A Unique Design </a:t>
            </a:r>
          </a:p>
          <a:p>
            <a:pPr lvl="1"/>
            <a:r>
              <a:rPr lang="en-US" dirty="0" smtClean="0"/>
              <a:t>Morgan </a:t>
            </a:r>
            <a:r>
              <a:rPr lang="en-US" dirty="0" err="1" smtClean="0"/>
              <a:t>Sandercock</a:t>
            </a:r>
            <a:r>
              <a:rPr lang="en-US" dirty="0" smtClean="0"/>
              <a:t>, Pilot &amp; Project Manager</a:t>
            </a:r>
          </a:p>
          <a:p>
            <a:r>
              <a:rPr lang="en-US" dirty="0" smtClean="0"/>
              <a:t>Perlan 2 &amp; The Future</a:t>
            </a:r>
          </a:p>
          <a:p>
            <a:pPr lvl="1"/>
            <a:r>
              <a:rPr lang="en-US" dirty="0" smtClean="0"/>
              <a:t>James Darcy, Airbus </a:t>
            </a:r>
          </a:p>
          <a:p>
            <a:r>
              <a:rPr lang="en-US" dirty="0" smtClean="0"/>
              <a:t>Q&amp;A</a:t>
            </a:r>
          </a:p>
          <a:p>
            <a:pPr lvl="1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Briefing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7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SKE_RES_AE_step1-A_20140211_NJ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514850" y="781050"/>
            <a:ext cx="4229100" cy="685800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Soaring to the Edge of Space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38752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Project Overview</a:t>
            </a:r>
            <a:endParaRPr lang="en-US" dirty="0"/>
          </a:p>
          <a:p>
            <a:endParaRPr lang="en-US" sz="500" b="0" dirty="0" smtClean="0"/>
          </a:p>
          <a:p>
            <a:endParaRPr lang="en-US" sz="500" b="0" dirty="0" smtClean="0"/>
          </a:p>
          <a:p>
            <a:r>
              <a:rPr lang="en-US" sz="3200" b="0" dirty="0" smtClean="0"/>
              <a:t>Ed Warnock – CEO</a:t>
            </a:r>
            <a:endParaRPr lang="en-US" sz="3200" b="0" dirty="0"/>
          </a:p>
        </p:txBody>
      </p:sp>
      <p:pic>
        <p:nvPicPr>
          <p:cNvPr id="9" name="Picture 8" descr="PerlanMission2_RGB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062033"/>
            <a:ext cx="2514600" cy="1173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958" y="5486400"/>
            <a:ext cx="2108949" cy="10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93040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b="1" dirty="0">
                <a:solidFill>
                  <a:prstClr val="white"/>
                </a:solidFill>
              </a:rPr>
              <a:t>Einar </a:t>
            </a:r>
            <a:r>
              <a:rPr lang="en-US" b="1" dirty="0" smtClean="0">
                <a:solidFill>
                  <a:prstClr val="white"/>
                </a:solidFill>
              </a:rPr>
              <a:t>Enevoldson - Founder, The Perlan Project</a:t>
            </a:r>
            <a:endParaRPr lang="en-US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b="1" dirty="0">
                <a:solidFill>
                  <a:prstClr val="white"/>
                </a:solidFill>
              </a:rPr>
              <a:t>Mountain PSC, </a:t>
            </a:r>
            <a:r>
              <a:rPr lang="en-US" b="1" dirty="0" smtClean="0">
                <a:solidFill>
                  <a:prstClr val="white"/>
                </a:solidFill>
              </a:rPr>
              <a:t>Kebnekaise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Idea that Sparked the Journey</a:t>
            </a:r>
            <a:endParaRPr lang="en-US" dirty="0"/>
          </a:p>
        </p:txBody>
      </p:sp>
      <p:pic>
        <p:nvPicPr>
          <p:cNvPr id="4" name="Picture 2" descr="http://upload.wikimedia.org/wikipedia/commons/0/02/Einar_Enevoldso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3124200" cy="343749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9294" y="3060972"/>
            <a:ext cx="4919870" cy="3429000"/>
          </a:xfrm>
          <a:prstGeom prst="rect">
            <a:avLst/>
          </a:prstGeom>
          <a:noFill/>
          <a:ln w="889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535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Stratospheric Mountain Waves</a:t>
            </a:r>
            <a:endParaRPr lang="en-US" dirty="0"/>
          </a:p>
        </p:txBody>
      </p:sp>
      <p:pic>
        <p:nvPicPr>
          <p:cNvPr id="7" name="Content Placeholder 6" descr="MOUNTAIN_WAVES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600200"/>
            <a:ext cx="5550153" cy="508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257800" y="-76200"/>
            <a:ext cx="3962400" cy="16002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Mission I – Concept </a:t>
            </a:r>
            <a:r>
              <a:rPr lang="en-US" sz="3600" b="1" dirty="0" err="1" smtClean="0"/>
              <a:t>proved</a:t>
            </a:r>
            <a:r>
              <a:rPr lang="en-US" sz="2400" dirty="0" err="1" smtClean="0">
                <a:solidFill>
                  <a:schemeClr val="tx1"/>
                </a:solidFill>
              </a:rPr>
              <a:t>in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840480"/>
            <a:ext cx="3352800" cy="3093720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 smtClean="0"/>
              <a:t>Einar Enevoldson</a:t>
            </a:r>
          </a:p>
          <a:p>
            <a:pPr marL="118872" indent="0">
              <a:buNone/>
            </a:pPr>
            <a:r>
              <a:rPr lang="en-US" sz="4500" dirty="0" smtClean="0"/>
              <a:t> </a:t>
            </a:r>
          </a:p>
          <a:p>
            <a:r>
              <a:rPr lang="en-US" sz="4500" dirty="0" smtClean="0"/>
              <a:t>Steve Fossett</a:t>
            </a:r>
          </a:p>
          <a:p>
            <a:endParaRPr lang="en-US" sz="2800" dirty="0" smtClean="0"/>
          </a:p>
          <a:p>
            <a:r>
              <a:rPr lang="en-US" sz="4400" dirty="0" smtClean="0">
                <a:solidFill>
                  <a:schemeClr val="accent5"/>
                </a:solidFill>
              </a:rPr>
              <a:t>15,460 meters</a:t>
            </a:r>
          </a:p>
          <a:p>
            <a:endParaRPr lang="en-US" sz="4400" dirty="0" smtClean="0">
              <a:solidFill>
                <a:schemeClr val="accent5"/>
              </a:solidFill>
            </a:endParaRPr>
          </a:p>
          <a:p>
            <a:r>
              <a:rPr lang="en-US" sz="4400" dirty="0" smtClean="0">
                <a:solidFill>
                  <a:schemeClr val="accent5"/>
                </a:solidFill>
              </a:rPr>
              <a:t>Set the new world record for glider altitude</a:t>
            </a:r>
            <a:endParaRPr lang="en-US" sz="4400" dirty="0">
              <a:solidFill>
                <a:schemeClr val="accent5"/>
              </a:solidFill>
            </a:endParaRPr>
          </a:p>
        </p:txBody>
      </p:sp>
      <p:pic>
        <p:nvPicPr>
          <p:cNvPr id="79877" name="Picture 5" descr="Perlan Record Land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4240" cy="353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 descr="Perlan Record Suit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8470" y="2895600"/>
            <a:ext cx="528553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334000" y="16002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ugust 29, 2006</a:t>
            </a:r>
          </a:p>
          <a:p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Perlan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glider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Calafate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8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781800" cy="1143001"/>
          </a:xfrm>
        </p:spPr>
        <p:txBody>
          <a:bodyPr>
            <a:normAutofit/>
          </a:bodyPr>
          <a:lstStyle/>
          <a:p>
            <a:r>
              <a:rPr lang="en-GB" altLang="de-DE" noProof="0" dirty="0" smtClean="0"/>
              <a:t>Project at High Level</a:t>
            </a:r>
            <a:endParaRPr lang="en-GB" alt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EEA0-9C9C-4E72-ABF5-9C133A8A9C88}" type="slidenum">
              <a:rPr lang="de-DE" altLang="de-DE" smtClean="0"/>
              <a:pPr/>
              <a:t>7</a:t>
            </a:fld>
            <a:endParaRPr lang="de-DE" altLang="de-DE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524000"/>
            <a:ext cx="7624762" cy="5083175"/>
          </a:xfrm>
        </p:spPr>
      </p:pic>
    </p:spTree>
    <p:extLst>
      <p:ext uri="{BB962C8B-B14F-4D97-AF65-F5344CB8AC3E}">
        <p14:creationId xmlns:p14="http://schemas.microsoft.com/office/powerpoint/2010/main" val="125187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279" y="1676400"/>
            <a:ext cx="8610600" cy="5181600"/>
          </a:xfrm>
        </p:spPr>
        <p:txBody>
          <a:bodyPr>
            <a:normAutofit/>
          </a:bodyPr>
          <a:lstStyle/>
          <a:p>
            <a:pPr marL="118872" indent="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1"/>
                </a:solidFill>
              </a:rPr>
              <a:t>		</a:t>
            </a:r>
          </a:p>
          <a:p>
            <a:pPr marL="118872" indent="0" algn="ctr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1"/>
                </a:solidFill>
              </a:rPr>
              <a:t>Aeronautical Exploration</a:t>
            </a:r>
          </a:p>
          <a:p>
            <a:pPr marL="118872" indent="0" algn="ctr">
              <a:spcBef>
                <a:spcPts val="1200"/>
              </a:spcBef>
              <a:buNone/>
            </a:pPr>
            <a:endParaRPr lang="en-US" dirty="0"/>
          </a:p>
          <a:p>
            <a:pPr marL="118872" indent="0" algn="ctr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1"/>
                </a:solidFill>
              </a:rPr>
              <a:t>Aerodynamic Advancement</a:t>
            </a:r>
          </a:p>
          <a:p>
            <a:pPr marL="118872" indent="0" algn="ctr">
              <a:spcBef>
                <a:spcPts val="1200"/>
              </a:spcBef>
              <a:buNone/>
            </a:pPr>
            <a:endParaRPr lang="en-US" dirty="0"/>
          </a:p>
          <a:p>
            <a:pPr marL="118872" indent="0" algn="ctr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1"/>
                </a:solidFill>
              </a:rPr>
              <a:t>Meteorological Research</a:t>
            </a:r>
          </a:p>
          <a:p>
            <a:pPr marL="118872" indent="0" algn="ctr">
              <a:spcBef>
                <a:spcPts val="1200"/>
              </a:spcBef>
              <a:buNone/>
            </a:pPr>
            <a:endParaRPr lang="en-US" dirty="0"/>
          </a:p>
          <a:p>
            <a:pPr marL="118872" indent="0" algn="ctr">
              <a:spcBef>
                <a:spcPts val="1200"/>
              </a:spcBef>
              <a:buNone/>
            </a:pPr>
            <a:r>
              <a:rPr lang="en-US" dirty="0" smtClean="0"/>
              <a:t>Education and Inspiration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Goals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482" name="Picture 2" descr="http://www.perlanproject.org/sites/default/files/missions/vector_altitude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8439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www.perlanproject.org/sites/default/files/missions/vector_altitud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-4419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http://www.perlanproject.org/sites/default/files/missions/vector_airplane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075" y="-394652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://www.perlanproject.org/sites/default/files/missions/vector_research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3678" y="4139645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http://www.perlanproject.org/sites/default/files/missions/vector_educati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207" y="5334000"/>
            <a:ext cx="1379072" cy="137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 descr="http://www.perlanproject.org/sites/default/files/missions/vector_airplane_0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29718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35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Education and Inspiration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1463552"/>
            <a:ext cx="9144000" cy="536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5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49142" y="3066056"/>
            <a:ext cx="4396429" cy="2683913"/>
          </a:xfrm>
          <a:prstGeom prst="rect">
            <a:avLst/>
          </a:prstGeom>
        </p:spPr>
      </p:pic>
      <p:pic>
        <p:nvPicPr>
          <p:cNvPr id="7" name="Picture 2" descr="Space Frontier Foundation Launches Teachers in Space, Inc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231" y="2667000"/>
            <a:ext cx="4093029" cy="2865120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CubeSat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3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CubeSat Experiments</a:t>
            </a:r>
          </a:p>
        </p:txBody>
      </p:sp>
      <p:pic>
        <p:nvPicPr>
          <p:cNvPr id="19458" name="Picture 2" descr="C:\Users\kmessner\Dropbox\Perlan  Focused Image\Perlan Soars above 25K 2016 06 16\IMG_177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16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SKE_RES_AE_step1-A_20140211_NJ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514850" y="781050"/>
            <a:ext cx="4229100" cy="685800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Soaring to the Edge of Space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617" y="223391"/>
            <a:ext cx="842738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Surfing the Sky</a:t>
            </a:r>
          </a:p>
          <a:p>
            <a:pPr algn="ctr"/>
            <a:endParaRPr 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Jim Payne – Chief Pilot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PerlanMission2_RG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062033"/>
            <a:ext cx="2514600" cy="11734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958" y="5486400"/>
            <a:ext cx="2108949" cy="10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756" y="-15844"/>
            <a:ext cx="9331657" cy="685800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907611" y="234081"/>
            <a:ext cx="6858000" cy="87930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Big Picture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848173" y="3037671"/>
            <a:ext cx="2138766" cy="1983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</a:rPr>
              <a:t>Westerlies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flipH="1">
            <a:off x="5626845" y="-15844"/>
            <a:ext cx="2138766" cy="1983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Easterlies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Polar Vortex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639885"/>
            <a:ext cx="6096000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58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CFE0A560-588B-4A33-87E6-2C4A2271C08A" descr="7AE0998F-9984-4E97-A6FE-8B73427BB99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4197565" cy="306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Surfing Mountain Waves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04800" y="1676401"/>
            <a:ext cx="4089639" cy="3047999"/>
            <a:chOff x="304800" y="1676400"/>
            <a:chExt cx="4396364" cy="3276601"/>
          </a:xfrm>
        </p:grpSpPr>
        <p:sp>
          <p:nvSpPr>
            <p:cNvPr id="4" name="Rectangle 3"/>
            <p:cNvSpPr/>
            <p:nvPr/>
          </p:nvSpPr>
          <p:spPr>
            <a:xfrm>
              <a:off x="304800" y="1676400"/>
              <a:ext cx="4396364" cy="32766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3E59ADFE-E1ED-4446-9115-0A58186831D8" descr="A7961194-FCE2-45B7-B262-4FA73B2DAC8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736133"/>
              <a:ext cx="4396364" cy="321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5826018" y="4876800"/>
            <a:ext cx="2098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El </a:t>
            </a:r>
            <a:r>
              <a:rPr lang="en-US" sz="2800" dirty="0" err="1" smtClean="0">
                <a:solidFill>
                  <a:schemeClr val="bg1"/>
                </a:solidFill>
              </a:rPr>
              <a:t>Calafate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12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Surfing Mountain Waves</a:t>
            </a:r>
            <a:endParaRPr lang="en-U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6294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1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974080"/>
            <a:ext cx="8839200" cy="883920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September 23, 2015 - Redmond, Oregon, USA</a:t>
            </a:r>
          </a:p>
          <a:p>
            <a:pPr marL="118872" indent="0" algn="ctr">
              <a:buNone/>
            </a:pPr>
            <a:r>
              <a:rPr lang="en-US" sz="2000" dirty="0" smtClean="0"/>
              <a:t>Jim Payne and Morgan Sandercock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First Flight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772" y="1600200"/>
            <a:ext cx="686522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Flight Testing in Minden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842" y="1774825"/>
            <a:ext cx="6984315" cy="4625975"/>
          </a:xfrm>
        </p:spPr>
      </p:pic>
    </p:spTree>
    <p:extLst>
      <p:ext uri="{BB962C8B-B14F-4D97-AF65-F5344CB8AC3E}">
        <p14:creationId xmlns:p14="http://schemas.microsoft.com/office/powerpoint/2010/main" val="177066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messner\Dropbox\Perlan  Focused Image\Perlan Soars above 25K 2016 06 16\26000f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1408" y="1774825"/>
            <a:ext cx="8221183" cy="46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 Flight at 26,000 Feet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1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47800"/>
            <a:ext cx="9144000" cy="5410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Apoyo</a:t>
            </a:r>
            <a:r>
              <a:rPr lang="en-US" dirty="0" smtClean="0"/>
              <a:t> en Argentina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1752600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Administracion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Aviación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Civil </a:t>
            </a: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 Club Lago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Argentino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Vuelo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Vela de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Montaña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Argentina de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Navegación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Aérea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Fuerza Aérea Argentina</a:t>
            </a:r>
          </a:p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Laviasa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…y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amigos de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7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SKE_RES_AE_step1-A_20140211_NJ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514850" y="781050"/>
            <a:ext cx="4229100" cy="685800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Soaring to the Edge of Space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23391"/>
            <a:ext cx="87629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Perlan 2 – A Unique Design</a:t>
            </a:r>
          </a:p>
          <a:p>
            <a:pPr algn="ctr"/>
            <a:endParaRPr 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Morgan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Sandercock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– Pilot &amp; Project Manager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PerlanMission2_RG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062033"/>
            <a:ext cx="2514600" cy="1173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958" y="5486400"/>
            <a:ext cx="2108949" cy="10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6810" y="3886200"/>
            <a:ext cx="3862890" cy="2743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45720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Design and Build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676400"/>
            <a:ext cx="3214656" cy="4953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4300" y="1676400"/>
            <a:ext cx="3601337" cy="2667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902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411" y="478580"/>
            <a:ext cx="6216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First Flight – Redmond Oregon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14" y="2133599"/>
            <a:ext cx="3789885" cy="2841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3519487"/>
            <a:ext cx="5630333" cy="3167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600200"/>
            <a:ext cx="3657600" cy="27432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4866006"/>
            <a:ext cx="4800600" cy="663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rgbClr val="E2721E"/>
              </a:buClr>
              <a:buSzPct val="100000"/>
              <a:buFont typeface="Wingdings 2"/>
              <a:buChar char=""/>
              <a:defRPr kumimoji="0" sz="2800" b="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00" indent="-457200" algn="l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anose="05000000000000000000" pitchFamily="2" charset="2"/>
              <a:buChar char="§"/>
              <a:defRPr kumimoji="0" sz="28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▪"/>
              <a:defRPr kumimoji="0" sz="24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5">
                  <a:lumMod val="60000"/>
                  <a:lumOff val="40000"/>
                </a:schemeClr>
              </a:buClr>
              <a:buFont typeface="Arial"/>
              <a:buChar char="▪"/>
              <a:defRPr kumimoji="0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Font typeface="Wingdings 2"/>
              <a:buNone/>
            </a:pPr>
            <a:r>
              <a:rPr lang="en-US" dirty="0"/>
              <a:t>Sept 23 2015</a:t>
            </a:r>
          </a:p>
        </p:txBody>
      </p:sp>
    </p:spTree>
    <p:extLst>
      <p:ext uri="{BB962C8B-B14F-4D97-AF65-F5344CB8AC3E}">
        <p14:creationId xmlns:p14="http://schemas.microsoft.com/office/powerpoint/2010/main" val="394835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1524000"/>
            <a:ext cx="4648200" cy="26189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411" y="478580"/>
            <a:ext cx="5199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Ground Vibration Testing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6151" y="5561704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Flutter Model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1985"/>
            <a:ext cx="5181600" cy="3886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3665799"/>
            <a:ext cx="4307448" cy="322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1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405" y="2605647"/>
            <a:ext cx="3429000" cy="22752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Support &amp;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800600" cy="663209"/>
          </a:xfrm>
        </p:spPr>
        <p:txBody>
          <a:bodyPr/>
          <a:lstStyle/>
          <a:p>
            <a:pPr marL="118872" indent="0">
              <a:buNone/>
            </a:pPr>
            <a:r>
              <a:rPr lang="en-US" dirty="0" err="1"/>
              <a:t>Biomarine</a:t>
            </a:r>
            <a:r>
              <a:rPr lang="en-US" dirty="0"/>
              <a:t> Rebreather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775191"/>
            <a:ext cx="3276600" cy="245745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866006"/>
            <a:ext cx="4800600" cy="663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rgbClr val="E2721E"/>
              </a:buClr>
              <a:buSzPct val="100000"/>
              <a:buFont typeface="Wingdings 2"/>
              <a:buChar char=""/>
              <a:defRPr kumimoji="0" sz="2800" b="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00" indent="-457200" algn="l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anose="05000000000000000000" pitchFamily="2" charset="2"/>
              <a:buChar char="§"/>
              <a:defRPr kumimoji="0" sz="28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▪"/>
              <a:defRPr kumimoji="0" sz="24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5">
                  <a:lumMod val="60000"/>
                  <a:lumOff val="40000"/>
                </a:schemeClr>
              </a:buClr>
              <a:buFont typeface="Arial"/>
              <a:buChar char="▪"/>
              <a:defRPr kumimoji="0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Font typeface="Wingdings 2"/>
              <a:buNone/>
            </a:pPr>
            <a:r>
              <a:rPr lang="en-US" dirty="0"/>
              <a:t>BRS Parachute</a:t>
            </a:r>
          </a:p>
        </p:txBody>
      </p:sp>
      <p:sp>
        <p:nvSpPr>
          <p:cNvPr id="6" name="Arrow: Up 5"/>
          <p:cNvSpPr/>
          <p:nvPr/>
        </p:nvSpPr>
        <p:spPr>
          <a:xfrm>
            <a:off x="3120929" y="4847804"/>
            <a:ext cx="342900" cy="486196"/>
          </a:xfrm>
          <a:prstGeom prst="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03024" y="4268051"/>
            <a:ext cx="3440976" cy="663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rgbClr val="E2721E"/>
              </a:buClr>
              <a:buSzPct val="100000"/>
              <a:buFont typeface="Wingdings 2"/>
              <a:buChar char=""/>
              <a:defRPr kumimoji="0" sz="2800" b="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00" indent="-457200" algn="l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anose="05000000000000000000" pitchFamily="2" charset="2"/>
              <a:buChar char="§"/>
              <a:defRPr kumimoji="0" sz="28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▪"/>
              <a:defRPr kumimoji="0" sz="24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5">
                  <a:lumMod val="60000"/>
                  <a:lumOff val="40000"/>
                </a:schemeClr>
              </a:buClr>
              <a:buFont typeface="Arial"/>
              <a:buChar char="▪"/>
              <a:defRPr kumimoji="0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Font typeface="Wingdings 2"/>
              <a:buNone/>
            </a:pPr>
            <a:r>
              <a:rPr lang="en-US" dirty="0"/>
              <a:t>Tail Parachute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6176" y="4757453"/>
            <a:ext cx="5417824" cy="2100547"/>
          </a:xfrm>
          <a:prstGeom prst="rect">
            <a:avLst/>
          </a:prstGeom>
        </p:spPr>
      </p:pic>
      <p:sp>
        <p:nvSpPr>
          <p:cNvPr id="12" name="Arrow: Up 11"/>
          <p:cNvSpPr/>
          <p:nvPr/>
        </p:nvSpPr>
        <p:spPr>
          <a:xfrm rot="10800000">
            <a:off x="8355326" y="4427011"/>
            <a:ext cx="342900" cy="438995"/>
          </a:xfrm>
          <a:prstGeom prst="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 12"/>
          <p:cNvSpPr/>
          <p:nvPr/>
        </p:nvSpPr>
        <p:spPr>
          <a:xfrm rot="5400000">
            <a:off x="4393742" y="1890748"/>
            <a:ext cx="342900" cy="486196"/>
          </a:xfrm>
          <a:prstGeom prst="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9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68188"/>
            <a:ext cx="3933244" cy="2418086"/>
          </a:xfrm>
          <a:prstGeom prst="rect">
            <a:avLst/>
          </a:prstGeom>
        </p:spPr>
      </p:pic>
      <p:pic>
        <p:nvPicPr>
          <p:cNvPr id="5" name="Picture 2" descr="C:\Users\kmessner\Dropbox\Perlan  Focused Image\Perlan Soars above 25K 2016 06 16\IMG_174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38400" y="4099965"/>
            <a:ext cx="3234305" cy="242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kmessner\Dropbox\Perlan  Focused Image\Container Loading July 2016\IMG_210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6400" y="4015540"/>
            <a:ext cx="3480835" cy="250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 Testing Completed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1585139"/>
            <a:ext cx="3602134" cy="1901127"/>
          </a:xfrm>
          <a:prstGeom prst="rect">
            <a:avLst/>
          </a:prstGeom>
        </p:spPr>
      </p:pic>
      <p:pic>
        <p:nvPicPr>
          <p:cNvPr id="4" name="Picture 2" descr="C:\Users\kmessner\Dropbox\Perlan  Focused Image\Container Loading July 2016\IMG_2088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1676399"/>
            <a:ext cx="4648200" cy="291732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053565" y="3505200"/>
            <a:ext cx="4090435" cy="555584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rgbClr val="E2721E"/>
              </a:buClr>
              <a:buSzPct val="100000"/>
              <a:buFont typeface="Wingdings 2"/>
              <a:buChar char=""/>
              <a:defRPr kumimoji="0" sz="2800" b="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00" indent="-457200" algn="l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anose="05000000000000000000" pitchFamily="2" charset="2"/>
              <a:buChar char="§"/>
              <a:defRPr kumimoji="0" sz="28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▪"/>
              <a:defRPr kumimoji="0" sz="24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5">
                  <a:lumMod val="60000"/>
                  <a:lumOff val="40000"/>
                </a:schemeClr>
              </a:buClr>
              <a:buFont typeface="Arial"/>
              <a:buChar char="▪"/>
              <a:defRPr kumimoji="0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Font typeface="Wingdings 2"/>
              <a:buNone/>
            </a:pPr>
            <a:r>
              <a:rPr lang="en-US" dirty="0"/>
              <a:t>26,000ft - June 26 2016</a:t>
            </a:r>
          </a:p>
        </p:txBody>
      </p:sp>
    </p:spTree>
    <p:extLst>
      <p:ext uri="{BB962C8B-B14F-4D97-AF65-F5344CB8AC3E}">
        <p14:creationId xmlns:p14="http://schemas.microsoft.com/office/powerpoint/2010/main" val="72042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781800" cy="1179576"/>
          </a:xfrm>
        </p:spPr>
        <p:txBody>
          <a:bodyPr/>
          <a:lstStyle/>
          <a:p>
            <a:r>
              <a:rPr lang="en-US" dirty="0" smtClean="0"/>
              <a:t>Next stop… El </a:t>
            </a:r>
            <a:r>
              <a:rPr lang="en-US" dirty="0" err="1" smtClean="0"/>
              <a:t>Calafate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05" b="-1"/>
          <a:stretch/>
        </p:blipFill>
        <p:spPr>
          <a:xfrm>
            <a:off x="782407" y="1583899"/>
            <a:ext cx="7543800" cy="5045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19800" y="6248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Foto</a:t>
            </a:r>
            <a:r>
              <a:rPr lang="en-US" dirty="0">
                <a:solidFill>
                  <a:schemeClr val="bg1"/>
                </a:solidFill>
              </a:rPr>
              <a:t>:</a:t>
            </a:r>
            <a:r>
              <a:rPr lang="en-US" dirty="0" smtClean="0">
                <a:solidFill>
                  <a:schemeClr val="bg1"/>
                </a:solidFill>
              </a:rPr>
              <a:t> Jose </a:t>
            </a:r>
            <a:r>
              <a:rPr lang="en-US" dirty="0" err="1" smtClean="0">
                <a:solidFill>
                  <a:schemeClr val="bg1"/>
                </a:solidFill>
              </a:rPr>
              <a:t>Cazenave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de-DE" noProof="0" smtClean="0"/>
              <a:t>Standard copy introduction with bullet point content / Arial Regular 15 pt</a:t>
            </a:r>
          </a:p>
          <a:p>
            <a:pPr lvl="1"/>
            <a:r>
              <a:rPr lang="en-GB" altLang="de-DE" noProof="0" smtClean="0"/>
              <a:t>Bullet point list item / Arial Regular 15 pt</a:t>
            </a:r>
          </a:p>
          <a:p>
            <a:pPr lvl="2"/>
            <a:r>
              <a:rPr lang="en-GB" altLang="de-DE" noProof="0" smtClean="0"/>
              <a:t>Second level bullet list / Arial Regular 15 pt</a:t>
            </a:r>
          </a:p>
          <a:p>
            <a:pPr lvl="2"/>
            <a:r>
              <a:rPr lang="en-GB" altLang="de-DE" noProof="0" smtClean="0"/>
              <a:t>Second level bullet list / Arial Regular 15 pt</a:t>
            </a:r>
          </a:p>
          <a:p>
            <a:endParaRPr lang="en-GB" altLang="de-DE" noProof="0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781800" cy="1143001"/>
          </a:xfrm>
        </p:spPr>
        <p:txBody>
          <a:bodyPr>
            <a:normAutofit/>
          </a:bodyPr>
          <a:lstStyle/>
          <a:p>
            <a:r>
              <a:rPr lang="en-GB" altLang="de-DE" dirty="0" smtClean="0"/>
              <a:t>…and the stratosphere!</a:t>
            </a:r>
            <a:endParaRPr lang="en-GB" alt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EEA0-9C9C-4E72-ABF5-9C133A8A9C88}" type="slidenum">
              <a:rPr lang="de-DE" altLang="de-DE" smtClean="0"/>
              <a:pPr/>
              <a:t>28</a:t>
            </a:fld>
            <a:endParaRPr lang="de-DE" altLang="de-DE"/>
          </a:p>
        </p:txBody>
      </p:sp>
      <p:pic>
        <p:nvPicPr>
          <p:cNvPr id="7" name="Image 6" descr="SKE_RES_AE_step1-A_20140211_NJ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752600"/>
            <a:ext cx="8663538" cy="4594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SKE_RES_AE_step1-A_20140211_NJ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514850" y="781050"/>
            <a:ext cx="4229100" cy="685800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Soaring to the Edge of Space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23391"/>
            <a:ext cx="87629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Perlan 2 &amp; Future of Aerospace</a:t>
            </a:r>
          </a:p>
          <a:p>
            <a:pPr algn="ctr"/>
            <a:endParaRPr 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James Darcy – Airbus Group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PerlanMission2_RG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062033"/>
            <a:ext cx="2514600" cy="1173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958" y="5486400"/>
            <a:ext cx="2108949" cy="10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2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0074" bIns="40074"/>
          <a:lstStyle/>
          <a:p>
            <a:r>
              <a:rPr lang="en-GB" altLang="de-DE" dirty="0" smtClean="0"/>
              <a:t>Perlan 2 &amp; The Future</a:t>
            </a:r>
            <a:endParaRPr lang="en-GB" alt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lIns="80147" tIns="40074" rIns="80147"/>
          <a:lstStyle/>
          <a:p>
            <a:fld id="{F85AEEA0-9C9C-4E72-ABF5-9C133A8A9C88}" type="slidenum">
              <a:rPr lang="de-DE" altLang="de-DE" smtClean="0"/>
              <a:pPr/>
              <a:t>30</a:t>
            </a:fld>
            <a:endParaRPr lang="de-DE" altLang="de-DE"/>
          </a:p>
        </p:txBody>
      </p:sp>
      <p:sp>
        <p:nvSpPr>
          <p:cNvPr id="2" name="AutoShape 2" descr="https://photos-5.dropbox.com/t/2/AAD2A4wfsiiY4woDBGuNjDREeKxPIZfQVfRH2lctT3NZXg/12/36968416/jpeg/32x32/1/_/1/2/Perlan%202%20in%20front%20of%20hangar%20in%20Minden.jpg/EP3-usEEGNwBIAIoAg/fHQ7UVmjY9Owf5Hh3zA7sn69DxfVXoNAjW963DsOAa0%2CSBhMmcJz7ZmcpzFQqxWRoqSetGzsUQ1sxAE9cagkkLM?size=800x600&amp;size_mode=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photos-5.dropbox.com/t/2/AAD2A4wfsiiY4woDBGuNjDREeKxPIZfQVfRH2lctT3NZXg/12/36968416/jpeg/32x32/1/_/1/2/Perlan%202%20in%20front%20of%20hangar%20in%20Minden.jpg/EP3-usEEGNwBIAIoAg/fHQ7UVmjY9Owf5Hh3zA7sn69DxfVXoNAjW963DsOAa0%2CSBhMmcJz7ZmcpzFQqxWRoqSetGzsUQ1sxAE9cagkkLM?size=800x600&amp;size_mode=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photos-5.dropbox.com/t/2/AAD2A4wfsiiY4woDBGuNjDREeKxPIZfQVfRH2lctT3NZXg/12/36968416/jpeg/32x32/1/_/1/2/Perlan%202%20in%20front%20of%20hangar%20in%20Minden.jpg/EP3-usEEGNwBIAIoAg/fHQ7UVmjY9Owf5Hh3zA7sn69DxfVXoNAjW963DsOAa0%2CSBhMmcJz7ZmcpzFQqxWRoqSetGzsUQ1sxAE9cagkkLM?size=800x600&amp;size_mode=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http://www.telegraph.co.uk/content/dam/science/2016/03/14/mars_2445397b-large_trans++qVzuuqpFlyLIwiB6NTmJwZwVSIA7rSIkPn18jgFKEo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239862"/>
            <a:ext cx="7391400" cy="461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3999" cy="5714999"/>
          </a:xfrm>
        </p:spPr>
        <p:txBody>
          <a:bodyPr>
            <a:normAutofit/>
          </a:bodyPr>
          <a:lstStyle/>
          <a:p>
            <a:r>
              <a:rPr lang="en-US" dirty="0" smtClean="0"/>
              <a:t>Aerospace innovations</a:t>
            </a:r>
          </a:p>
          <a:p>
            <a:pPr lvl="1"/>
            <a:r>
              <a:rPr lang="en-US" dirty="0" smtClean="0"/>
              <a:t>How and where do we need to fly next?</a:t>
            </a:r>
          </a:p>
        </p:txBody>
      </p:sp>
    </p:spTree>
    <p:extLst>
      <p:ext uri="{BB962C8B-B14F-4D97-AF65-F5344CB8AC3E}">
        <p14:creationId xmlns:p14="http://schemas.microsoft.com/office/powerpoint/2010/main" val="4101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.pexels.com/photos/2422/sky-earth-galaxy-univers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9150" y="1495728"/>
            <a:ext cx="4336675" cy="444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a better </a:t>
            </a:r>
            <a:r>
              <a:rPr lang="en-US" dirty="0" smtClean="0"/>
              <a:t>world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Perlan 2 &amp; The Future</a:t>
            </a:r>
            <a:endParaRPr lang="en-US" dirty="0"/>
          </a:p>
        </p:txBody>
      </p:sp>
      <p:pic>
        <p:nvPicPr>
          <p:cNvPr id="1026" name="Picture 2" descr="http://mms.businesswire.com/media/20160726005440/en/536423/5/EFan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60" y="3657600"/>
            <a:ext cx="390144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8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599"/>
            <a:ext cx="3200400" cy="4648201"/>
          </a:xfrm>
        </p:spPr>
        <p:txBody>
          <a:bodyPr/>
          <a:lstStyle/>
          <a:p>
            <a:r>
              <a:rPr lang="en-US" dirty="0" smtClean="0"/>
              <a:t>Inspiring the next generation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Perlan 2 &amp; The Future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1752600"/>
            <a:ext cx="4724400" cy="496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6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Image 6" descr="SKE_RES_AE_step1-A_20140211_NJ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4400"/>
            <a:ext cx="9142660" cy="4571330"/>
          </a:xfrm>
          <a:prstGeom prst="rect">
            <a:avLst/>
          </a:prstGeom>
        </p:spPr>
      </p:pic>
      <p:pic>
        <p:nvPicPr>
          <p:cNvPr id="5" name="Picture 4" descr="Airbus Group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5867400"/>
            <a:ext cx="1981199" cy="655150"/>
          </a:xfrm>
          <a:prstGeom prst="rect">
            <a:avLst/>
          </a:prstGeom>
        </p:spPr>
      </p:pic>
      <p:pic>
        <p:nvPicPr>
          <p:cNvPr id="9" name="Content Placeholder 4" descr="PerlanMission2_RGB_whit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29" y="533400"/>
            <a:ext cx="3755571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13782"/>
            <a:ext cx="8610600" cy="1325563"/>
          </a:xfrm>
        </p:spPr>
        <p:txBody>
          <a:bodyPr>
            <a:noAutofit/>
          </a:bodyPr>
          <a:lstStyle/>
          <a:p>
            <a:pPr algn="ctr"/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rPr>
              <a:t>Greetings from El Calafate!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anose="030804020302050B04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9530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PerlanProject.org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Airbusgroup.com/Perlan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PerlanProject</a:t>
            </a: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PerlanPostcards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5740985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Argentina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PerlanMission2_RGB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457200"/>
            <a:ext cx="2514600" cy="117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70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mulus 3 BLACK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Cumulus 3 BLACK</Template>
  <TotalTime>2</TotalTime>
  <Words>518</Words>
  <Application>Microsoft Office PowerPoint</Application>
  <PresentationFormat>On-screen Show (4:3)</PresentationFormat>
  <Paragraphs>166</Paragraphs>
  <Slides>34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2_Cumulus 3 BLACK</vt:lpstr>
      <vt:lpstr>Argentina 2016</vt:lpstr>
      <vt:lpstr>Media Briefing</vt:lpstr>
      <vt:lpstr>PowerPoint Presentation</vt:lpstr>
      <vt:lpstr> Idea that Sparked the Journey</vt:lpstr>
      <vt:lpstr>Stratospheric Mountain Waves</vt:lpstr>
      <vt:lpstr>Mission I – Concept provedin</vt:lpstr>
      <vt:lpstr>Project at High Level</vt:lpstr>
      <vt:lpstr>Project Goals</vt:lpstr>
      <vt:lpstr>Education and Inspiration</vt:lpstr>
      <vt:lpstr>CubeSat Experiments</vt:lpstr>
      <vt:lpstr>CubeSat Experiments</vt:lpstr>
      <vt:lpstr>PowerPoint Presentation</vt:lpstr>
      <vt:lpstr>PowerPoint Presentation</vt:lpstr>
      <vt:lpstr>The Polar Vortex</vt:lpstr>
      <vt:lpstr>Surfing Mountain Waves</vt:lpstr>
      <vt:lpstr>Surfing Mountain Waves</vt:lpstr>
      <vt:lpstr>First Flight</vt:lpstr>
      <vt:lpstr>Flight Testing in Minden</vt:lpstr>
      <vt:lpstr>Wave Flight at 26,000 Feet</vt:lpstr>
      <vt:lpstr>Apoyo en Argentina</vt:lpstr>
      <vt:lpstr>PowerPoint Presentation</vt:lpstr>
      <vt:lpstr>PowerPoint Presentation</vt:lpstr>
      <vt:lpstr>PowerPoint Presentation</vt:lpstr>
      <vt:lpstr>PowerPoint Presentation</vt:lpstr>
      <vt:lpstr>Life Support &amp; Safety</vt:lpstr>
      <vt:lpstr>USA Testing Completed</vt:lpstr>
      <vt:lpstr>Next stop… El Calafate…</vt:lpstr>
      <vt:lpstr>…and the stratosphere!</vt:lpstr>
      <vt:lpstr>PowerPoint Presentation</vt:lpstr>
      <vt:lpstr>Perlan 2 &amp; The Future</vt:lpstr>
      <vt:lpstr>Perlan 2 &amp; The Future</vt:lpstr>
      <vt:lpstr>Perlan 2 &amp; The Future</vt:lpstr>
      <vt:lpstr>Questions?</vt:lpstr>
      <vt:lpstr>Greetings from El Calafate!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 Warnock</dc:creator>
  <cp:lastModifiedBy>Agustina Catta</cp:lastModifiedBy>
  <cp:revision>116</cp:revision>
  <dcterms:created xsi:type="dcterms:W3CDTF">2015-06-14T21:09:14Z</dcterms:created>
  <dcterms:modified xsi:type="dcterms:W3CDTF">2016-08-22T20:07:32Z</dcterms:modified>
</cp:coreProperties>
</file>